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4" r:id="rId5"/>
    <p:sldId id="286" r:id="rId6"/>
    <p:sldId id="285" r:id="rId7"/>
    <p:sldId id="287" r:id="rId8"/>
    <p:sldId id="288" r:id="rId9"/>
    <p:sldId id="289" r:id="rId10"/>
    <p:sldId id="291" r:id="rId11"/>
    <p:sldId id="290" r:id="rId12"/>
    <p:sldId id="292" r:id="rId13"/>
    <p:sldId id="293"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RNA" TargetMode="External"/><Relationship Id="rId3" Type="http://schemas.openxmlformats.org/officeDocument/2006/relationships/hyperlink" Target="https://en.wikipedia.org/wiki/Genetics" TargetMode="External"/><Relationship Id="rId7" Type="http://schemas.openxmlformats.org/officeDocument/2006/relationships/hyperlink" Target="https://en.wikipedia.org/wiki/DNA" TargetMode="External"/><Relationship Id="rId12" Type="http://schemas.openxmlformats.org/officeDocument/2006/relationships/image" Target="../media/image4.png"/><Relationship Id="rId2" Type="http://schemas.openxmlformats.org/officeDocument/2006/relationships/hyperlink" Target="https://en.wikipedia.org/wiki/Molecular_biology" TargetMode="External"/><Relationship Id="rId1" Type="http://schemas.openxmlformats.org/officeDocument/2006/relationships/slideLayout" Target="../slideLayouts/slideLayout2.xml"/><Relationship Id="rId6" Type="http://schemas.openxmlformats.org/officeDocument/2006/relationships/hyperlink" Target="https://en.wikipedia.org/wiki/Transcription_(biology)" TargetMode="External"/><Relationship Id="rId11" Type="http://schemas.openxmlformats.org/officeDocument/2006/relationships/hyperlink" Target="https://en.wikipedia.org/wiki/File:Ribosome_mRNA_translation_en.svg" TargetMode="External"/><Relationship Id="rId5" Type="http://schemas.openxmlformats.org/officeDocument/2006/relationships/hyperlink" Target="https://en.wikipedia.org/wiki/Endoplasmic_reticulum" TargetMode="External"/><Relationship Id="rId10" Type="http://schemas.openxmlformats.org/officeDocument/2006/relationships/hyperlink" Target="https://en.wikipedia.org/wiki/Gene_expression" TargetMode="External"/><Relationship Id="rId4" Type="http://schemas.openxmlformats.org/officeDocument/2006/relationships/hyperlink" Target="https://en.wikipedia.org/wiki/Ribosomes" TargetMode="External"/><Relationship Id="rId9" Type="http://schemas.openxmlformats.org/officeDocument/2006/relationships/hyperlink" Target="https://en.wikipedia.org/wiki/Nucleus_(ce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924800" cy="1371600"/>
          </a:xfrm>
        </p:spPr>
        <p:txBody>
          <a:bodyPr>
            <a:normAutofit/>
          </a:bodyPr>
          <a:lstStyle/>
          <a:p>
            <a:pPr algn="ctr"/>
            <a:r>
              <a:rPr lang="en-US" sz="3600" dirty="0" smtClean="0">
                <a:solidFill>
                  <a:schemeClr val="tx1"/>
                </a:solidFill>
                <a:latin typeface="Berlin Sans FB Demi" pitchFamily="34" charset="0"/>
              </a:rPr>
              <a:t>Translation</a:t>
            </a:r>
            <a:br>
              <a:rPr lang="en-US" sz="3600" dirty="0" smtClean="0">
                <a:solidFill>
                  <a:schemeClr val="tx1"/>
                </a:solidFill>
                <a:latin typeface="Berlin Sans FB Demi" pitchFamily="34" charset="0"/>
              </a:rPr>
            </a:br>
            <a:r>
              <a:rPr lang="en-US" sz="3600" dirty="0" smtClean="0">
                <a:solidFill>
                  <a:schemeClr val="tx1"/>
                </a:solidFill>
                <a:latin typeface="Berlin Sans FB Demi" pitchFamily="34" charset="0"/>
              </a:rPr>
              <a:t>Lecture 12</a:t>
            </a:r>
            <a:r>
              <a:rPr lang="en-US" sz="3600" dirty="0" smtClean="0">
                <a:solidFill>
                  <a:schemeClr val="tx1"/>
                </a:solidFill>
                <a:latin typeface="Berlin Sans FB Demi" pitchFamily="34" charset="0"/>
              </a:rPr>
              <a:t> </a:t>
            </a:r>
            <a:endParaRPr lang="en-US" sz="3600" dirty="0">
              <a:solidFill>
                <a:schemeClr val="tx1"/>
              </a:solidFill>
              <a:latin typeface="Berlin Sans FB Demi" pitchFamily="34" charset="0"/>
            </a:endParaRPr>
          </a:p>
        </p:txBody>
      </p:sp>
      <p:sp>
        <p:nvSpPr>
          <p:cNvPr id="3" name="Subtitle 2"/>
          <p:cNvSpPr>
            <a:spLocks noGrp="1"/>
          </p:cNvSpPr>
          <p:nvPr>
            <p:ph type="subTitle" idx="1"/>
          </p:nvPr>
        </p:nvSpPr>
        <p:spPr>
          <a:xfrm>
            <a:off x="1447800" y="37338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04800" y="304800"/>
            <a:ext cx="8382000" cy="6172200"/>
          </a:xfrm>
          <a:prstGeom prst="rect">
            <a:avLst/>
          </a:prstGeom>
          <a:noFill/>
          <a:ln w="9525">
            <a:solidFill>
              <a:srgbClr val="7030A0"/>
            </a:solidFill>
            <a:miter lim="800000"/>
            <a:headEnd/>
            <a:tailEnd/>
          </a:ln>
        </p:spPr>
      </p:pic>
    </p:spTree>
    <p:extLst>
      <p:ext uri="{BB962C8B-B14F-4D97-AF65-F5344CB8AC3E}">
        <p14:creationId xmlns:p14="http://schemas.microsoft.com/office/powerpoint/2010/main" val="129224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a:stretch>
            <a:fillRect/>
          </a:stretch>
        </p:blipFill>
        <p:spPr bwMode="auto">
          <a:xfrm>
            <a:off x="381000" y="1600200"/>
            <a:ext cx="7818755" cy="4876800"/>
          </a:xfrm>
          <a:prstGeom prst="rect">
            <a:avLst/>
          </a:prstGeom>
          <a:noFill/>
          <a:ln w="9525">
            <a:solidFill>
              <a:srgbClr val="7030A0"/>
            </a:solidFill>
            <a:miter lim="800000"/>
            <a:headEnd/>
            <a:tailEnd/>
          </a:ln>
        </p:spPr>
      </p:pic>
    </p:spTree>
    <p:extLst>
      <p:ext uri="{BB962C8B-B14F-4D97-AF65-F5344CB8AC3E}">
        <p14:creationId xmlns:p14="http://schemas.microsoft.com/office/powerpoint/2010/main" val="104782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a:stretch>
            <a:fillRect/>
          </a:stretch>
        </p:blipFill>
        <p:spPr bwMode="auto">
          <a:xfrm>
            <a:off x="914400" y="1600200"/>
            <a:ext cx="7010400" cy="4419600"/>
          </a:xfrm>
          <a:prstGeom prst="rect">
            <a:avLst/>
          </a:prstGeom>
          <a:noFill/>
          <a:ln w="9525">
            <a:solidFill>
              <a:srgbClr val="7030A0"/>
            </a:solidFill>
            <a:miter lim="800000"/>
            <a:headEnd/>
            <a:tailEnd/>
          </a:ln>
        </p:spPr>
      </p:pic>
    </p:spTree>
    <p:extLst>
      <p:ext uri="{BB962C8B-B14F-4D97-AF65-F5344CB8AC3E}">
        <p14:creationId xmlns:p14="http://schemas.microsoft.com/office/powerpoint/2010/main" val="387570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14488"/>
            <a:ext cx="7772400" cy="478631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98122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0281"/>
          </a:xfrm>
        </p:spPr>
        <p:txBody>
          <a:bodyPr>
            <a:noAutofit/>
          </a:bodyPr>
          <a:lstStyle/>
          <a:p>
            <a:r>
              <a:rPr lang="en-US" sz="3600" b="1" dirty="0" smtClean="0"/>
              <a:t>Translation </a:t>
            </a:r>
            <a:endParaRPr lang="en-US" sz="3600" dirty="0">
              <a:solidFill>
                <a:srgbClr val="C00000"/>
              </a:solidFill>
            </a:endParaRPr>
          </a:p>
        </p:txBody>
      </p:sp>
      <p:sp>
        <p:nvSpPr>
          <p:cNvPr id="3" name="Content Placeholder 2"/>
          <p:cNvSpPr>
            <a:spLocks noGrp="1"/>
          </p:cNvSpPr>
          <p:nvPr>
            <p:ph sz="quarter" idx="1"/>
          </p:nvPr>
        </p:nvSpPr>
        <p:spPr>
          <a:xfrm>
            <a:off x="457200" y="1524000"/>
            <a:ext cx="7924800" cy="4873752"/>
          </a:xfrm>
        </p:spPr>
        <p:txBody>
          <a:bodyPr>
            <a:normAutofit/>
          </a:bodyPr>
          <a:lstStyle/>
          <a:p>
            <a:r>
              <a:rPr lang="en-US" dirty="0"/>
              <a:t>In </a:t>
            </a:r>
            <a:r>
              <a:rPr lang="en-US" dirty="0">
                <a:hlinkClick r:id="rId2" tooltip="Molecular biology"/>
              </a:rPr>
              <a:t>molecular biology</a:t>
            </a:r>
            <a:r>
              <a:rPr lang="en-US" dirty="0"/>
              <a:t> and </a:t>
            </a:r>
            <a:r>
              <a:rPr lang="en-US" dirty="0">
                <a:hlinkClick r:id="rId3" tooltip="Genetics"/>
              </a:rPr>
              <a:t>genetics</a:t>
            </a:r>
            <a:r>
              <a:rPr lang="en-US" dirty="0"/>
              <a:t>, </a:t>
            </a:r>
            <a:r>
              <a:rPr lang="en-US" b="1" dirty="0"/>
              <a:t>translation</a:t>
            </a:r>
            <a:r>
              <a:rPr lang="en-US" dirty="0"/>
              <a:t> is the process in which </a:t>
            </a:r>
            <a:r>
              <a:rPr lang="en-US" dirty="0">
                <a:hlinkClick r:id="rId4" tooltip="Ribosomes"/>
              </a:rPr>
              <a:t>ribosomes</a:t>
            </a:r>
            <a:r>
              <a:rPr lang="en-US" dirty="0"/>
              <a:t> in the cytoplasm or </a:t>
            </a:r>
            <a:r>
              <a:rPr lang="en-US" dirty="0">
                <a:hlinkClick r:id="rId5" tooltip="Endoplasmic reticulum"/>
              </a:rPr>
              <a:t>ER</a:t>
            </a:r>
            <a:r>
              <a:rPr lang="en-US" dirty="0"/>
              <a:t> synthesize proteins after the process of </a:t>
            </a:r>
            <a:r>
              <a:rPr lang="en-US" dirty="0">
                <a:hlinkClick r:id="rId6" tooltip="Transcription (biology)"/>
              </a:rPr>
              <a:t>transcription</a:t>
            </a:r>
            <a:r>
              <a:rPr lang="en-US" dirty="0"/>
              <a:t> of </a:t>
            </a:r>
            <a:r>
              <a:rPr lang="en-US" dirty="0">
                <a:hlinkClick r:id="rId7" tooltip="DNA"/>
              </a:rPr>
              <a:t>DNA</a:t>
            </a:r>
            <a:r>
              <a:rPr lang="en-US" dirty="0"/>
              <a:t> to </a:t>
            </a:r>
            <a:r>
              <a:rPr lang="en-US" dirty="0">
                <a:hlinkClick r:id="rId8" tooltip="RNA"/>
              </a:rPr>
              <a:t>RNA</a:t>
            </a:r>
            <a:r>
              <a:rPr lang="en-US" dirty="0"/>
              <a:t> in the cell's </a:t>
            </a:r>
            <a:r>
              <a:rPr lang="en-US" dirty="0">
                <a:hlinkClick r:id="rId9" tooltip="Nucleus (cell)"/>
              </a:rPr>
              <a:t>nucleus</a:t>
            </a:r>
            <a:r>
              <a:rPr lang="en-US" dirty="0"/>
              <a:t>. The entire process is called </a:t>
            </a:r>
            <a:r>
              <a:rPr lang="en-US" dirty="0">
                <a:hlinkClick r:id="rId10" tooltip="Gene expression"/>
              </a:rPr>
              <a:t>gene expression</a:t>
            </a:r>
            <a:r>
              <a:rPr lang="en-US" dirty="0"/>
              <a:t>. </a:t>
            </a:r>
          </a:p>
          <a:p>
            <a:endParaRPr lang="en-US" dirty="0"/>
          </a:p>
        </p:txBody>
      </p:sp>
      <p:sp>
        <p:nvSpPr>
          <p:cNvPr id="4" name="Rectangle 3"/>
          <p:cNvSpPr/>
          <p:nvPr/>
        </p:nvSpPr>
        <p:spPr>
          <a:xfrm>
            <a:off x="457200" y="1219200"/>
            <a:ext cx="7467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upload.wikimedia.org/wikipedia/commons/thumb/b/b1/Ribosome_mRNA_translation_en.svg/373px-Ribosome_mRNA_translation_en.svg.png">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3581400"/>
            <a:ext cx="4895850" cy="2590800"/>
          </a:xfrm>
          <a:prstGeom prst="rect">
            <a:avLst/>
          </a:prstGeom>
          <a:noFill/>
          <a:ln>
            <a:solidFill>
              <a:srgbClr val="7030A0"/>
            </a:solidFill>
          </a:ln>
        </p:spPr>
      </p:pic>
    </p:spTree>
    <p:extLst>
      <p:ext uri="{BB962C8B-B14F-4D97-AF65-F5344CB8AC3E}">
        <p14:creationId xmlns:p14="http://schemas.microsoft.com/office/powerpoint/2010/main" val="96393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u="sng" dirty="0" smtClean="0">
                <a:solidFill>
                  <a:srgbClr val="C00000"/>
                </a:solidFill>
              </a:rPr>
              <a:t>Translation </a:t>
            </a:r>
            <a:r>
              <a:rPr lang="en-US" b="1" u="sng" dirty="0">
                <a:solidFill>
                  <a:srgbClr val="C00000"/>
                </a:solidFill>
              </a:rPr>
              <a:t>has three stages</a:t>
            </a:r>
            <a:r>
              <a:rPr lang="en-US" b="1" u="sng" dirty="0" smtClean="0">
                <a:solidFill>
                  <a:srgbClr val="C00000"/>
                </a:solidFill>
              </a:rPr>
              <a:t>:</a:t>
            </a:r>
            <a:endParaRPr lang="en-US" dirty="0">
              <a:solidFill>
                <a:srgbClr val="C00000"/>
              </a:solidFill>
            </a:endParaRPr>
          </a:p>
        </p:txBody>
      </p:sp>
      <p:sp>
        <p:nvSpPr>
          <p:cNvPr id="3" name="Content Placeholder 2"/>
          <p:cNvSpPr>
            <a:spLocks noGrp="1"/>
          </p:cNvSpPr>
          <p:nvPr>
            <p:ph sz="quarter" idx="1"/>
          </p:nvPr>
        </p:nvSpPr>
        <p:spPr>
          <a:xfrm>
            <a:off x="457200" y="1295400"/>
            <a:ext cx="7467600" cy="5178552"/>
          </a:xfrm>
        </p:spPr>
        <p:txBody>
          <a:bodyPr>
            <a:normAutofit fontScale="85000" lnSpcReduction="20000"/>
          </a:bodyPr>
          <a:lstStyle/>
          <a:p>
            <a:pPr lvl="0"/>
            <a:r>
              <a:rPr lang="en-US" b="1" dirty="0" smtClean="0"/>
              <a:t>Initiation</a:t>
            </a:r>
            <a:r>
              <a:rPr lang="en-US" b="1" dirty="0"/>
              <a:t>: </a:t>
            </a:r>
            <a:r>
              <a:rPr lang="en-US" dirty="0"/>
              <a:t>mRNA binds to the small ribosomal subunit. A special initiator </a:t>
            </a:r>
            <a:r>
              <a:rPr lang="en-US" dirty="0" err="1"/>
              <a:t>tRNA</a:t>
            </a:r>
            <a:r>
              <a:rPr lang="en-US" dirty="0"/>
              <a:t> binds to the </a:t>
            </a:r>
            <a:r>
              <a:rPr lang="en-US" dirty="0" err="1"/>
              <a:t>mRNA+small</a:t>
            </a:r>
            <a:r>
              <a:rPr lang="en-US" dirty="0"/>
              <a:t> ribosomal subunit. Initiator </a:t>
            </a:r>
            <a:r>
              <a:rPr lang="en-US" dirty="0" err="1"/>
              <a:t>tRNA</a:t>
            </a:r>
            <a:r>
              <a:rPr lang="en-US" dirty="0"/>
              <a:t> uses its anticodon to complementary base-pair with mRNA. So small ribosomal subunit “scans” along the mRNA until it finds the start signal methionine (AUG). Then large ribosomal subunit binds through GTP hydrolysis and begins elongation. </a:t>
            </a:r>
          </a:p>
          <a:p>
            <a:pPr lvl="0"/>
            <a:r>
              <a:rPr lang="en-US" b="1" dirty="0"/>
              <a:t>Elongation: </a:t>
            </a:r>
            <a:r>
              <a:rPr lang="en-US" dirty="0"/>
              <a:t>Amino acids are added one by one to the preceding amino acid at the C-terminus of the growing chain. Each addition involves proteins called elongation factors and occurs in three steps: [codon recognition, peptide bond formation, and translocation].</a:t>
            </a:r>
          </a:p>
          <a:p>
            <a:pPr lvl="0"/>
            <a:r>
              <a:rPr lang="en-US" b="1" dirty="0"/>
              <a:t>Termination: </a:t>
            </a:r>
            <a:r>
              <a:rPr lang="en-US" dirty="0"/>
              <a:t>The codons UGA, UAA, and UAG are </a:t>
            </a:r>
            <a:r>
              <a:rPr lang="en-US" b="1" dirty="0"/>
              <a:t>stop signals.</a:t>
            </a:r>
            <a:r>
              <a:rPr lang="en-US" dirty="0"/>
              <a:t> Instead of a </a:t>
            </a:r>
            <a:r>
              <a:rPr lang="en-US" dirty="0" err="1"/>
              <a:t>tRNA</a:t>
            </a:r>
            <a:r>
              <a:rPr lang="en-US" dirty="0"/>
              <a:t> binding there, a protein called a </a:t>
            </a:r>
            <a:r>
              <a:rPr lang="en-US" b="1" dirty="0"/>
              <a:t>release factor </a:t>
            </a:r>
            <a:r>
              <a:rPr lang="en-US" dirty="0"/>
              <a:t>binds and causes the ribosome to release. Many ribosomes can attach to one mRNA at once. This allows for very fast translation of multiple copies of the protein.</a:t>
            </a:r>
          </a:p>
          <a:p>
            <a:endParaRPr lang="en-US" dirty="0"/>
          </a:p>
        </p:txBody>
      </p:sp>
    </p:spTree>
    <p:extLst>
      <p:ext uri="{BB962C8B-B14F-4D97-AF65-F5344CB8AC3E}">
        <p14:creationId xmlns:p14="http://schemas.microsoft.com/office/powerpoint/2010/main" val="361998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a:stretch>
            <a:fillRect/>
          </a:stretch>
        </p:blipFill>
        <p:spPr bwMode="auto">
          <a:xfrm>
            <a:off x="457200" y="1600200"/>
            <a:ext cx="7361555" cy="4800600"/>
          </a:xfrm>
          <a:prstGeom prst="rect">
            <a:avLst/>
          </a:prstGeom>
          <a:noFill/>
          <a:ln w="9525">
            <a:solidFill>
              <a:srgbClr val="7030A0"/>
            </a:solidFill>
            <a:miter lim="800000"/>
            <a:headEnd/>
            <a:tailEnd/>
          </a:ln>
        </p:spPr>
      </p:pic>
    </p:spTree>
    <p:extLst>
      <p:ext uri="{BB962C8B-B14F-4D97-AF65-F5344CB8AC3E}">
        <p14:creationId xmlns:p14="http://schemas.microsoft.com/office/powerpoint/2010/main" val="188452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normAutofit/>
          </a:bodyPr>
          <a:lstStyle/>
          <a:p>
            <a:r>
              <a:rPr lang="en-US" b="1" dirty="0"/>
              <a:t>-In prokaryotes (bacteria),</a:t>
            </a:r>
            <a:r>
              <a:rPr lang="en-US" dirty="0"/>
              <a:t> translation occurs in the cytosol, where the medium and small subunits of the ribosome bind to the </a:t>
            </a:r>
            <a:r>
              <a:rPr lang="en-US" dirty="0" err="1"/>
              <a:t>tRNA</a:t>
            </a:r>
            <a:r>
              <a:rPr lang="en-US" dirty="0"/>
              <a:t>. </a:t>
            </a:r>
            <a:r>
              <a:rPr lang="en-US" b="1" dirty="0"/>
              <a:t>In eukaryotes</a:t>
            </a:r>
            <a:r>
              <a:rPr lang="en-US" dirty="0"/>
              <a:t>, translation occurs in the cytosol or across the membrane of the endoplasmic reticulum in a process called co-translational translocation. In co-translational translocation, the entire ribosome/mRNA complex binds to the outer membrane of the rough endoplasmic reticulum (ER) and the new protein is synthesized and released into the ER; the newly created polypeptide can be stored inside the ER for future vesicle transport and secretion outside the cell, or immediately secreted</a:t>
            </a:r>
          </a:p>
        </p:txBody>
      </p:sp>
    </p:spTree>
    <p:extLst>
      <p:ext uri="{BB962C8B-B14F-4D97-AF65-F5344CB8AC3E}">
        <p14:creationId xmlns:p14="http://schemas.microsoft.com/office/powerpoint/2010/main" val="25616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b="1" dirty="0">
                <a:solidFill>
                  <a:srgbClr val="C00000"/>
                </a:solidFill>
              </a:rPr>
              <a:t>Basic mechanism </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a:t>The basic process of translation is the addition of three amino acids at a time to the end of the polypeptide being formed. This process takes place inside the ribosome. A ribosome is made up of two subunits, a small 40S subunit and a large 60S subunit. These subunits come together before translation of mRNA into a protein to provide a location for translation to be carried out and a polypeptide to be produced. The choice of amino acid type to be added is determined by the genetic code on the mRNA molecule. Each amino acid added is matched to a three nucleotide subsequence of the mRNA</a:t>
            </a:r>
          </a:p>
        </p:txBody>
      </p:sp>
    </p:spTree>
    <p:extLst>
      <p:ext uri="{BB962C8B-B14F-4D97-AF65-F5344CB8AC3E}">
        <p14:creationId xmlns:p14="http://schemas.microsoft.com/office/powerpoint/2010/main" val="9979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5943600"/>
          </a:xfrm>
        </p:spPr>
        <p:txBody>
          <a:bodyPr>
            <a:normAutofit lnSpcReduction="10000"/>
          </a:bodyPr>
          <a:lstStyle/>
          <a:p>
            <a:r>
              <a:rPr lang="en-US" dirty="0"/>
              <a:t>For each such triplet possible, the corresponding amino acid is accepted. The successive amino acids added to the chain are matched to successive nucleotide triplets in the mRNA. In this way, the sequence of nucleotides in the template mRNA chain determines the sequence of amino acids in the generated polypeptide. Addition of an amino acid occurs at the C-terminus of the peptide and thus translation is said to be amino-to-carboxyl </a:t>
            </a:r>
            <a:r>
              <a:rPr lang="en-US" dirty="0" smtClean="0"/>
              <a:t>directed</a:t>
            </a:r>
          </a:p>
          <a:p>
            <a:endParaRPr lang="en-US" dirty="0" smtClean="0"/>
          </a:p>
          <a:p>
            <a:r>
              <a:rPr lang="en-US" dirty="0"/>
              <a:t>The mRNA carries genetic information encoded as a DNA sequence from the chromosomes to the nucleolus. The </a:t>
            </a:r>
            <a:r>
              <a:rPr lang="en-US" dirty="0" err="1"/>
              <a:t>ribonucleotides</a:t>
            </a:r>
            <a:r>
              <a:rPr lang="en-US" dirty="0"/>
              <a:t> are "read" by translational machinery in a sequence of nucleotide triplets called codons. Each of those triplets codes for a specific amino acid</a:t>
            </a:r>
          </a:p>
        </p:txBody>
      </p:sp>
    </p:spTree>
    <p:extLst>
      <p:ext uri="{BB962C8B-B14F-4D97-AF65-F5344CB8AC3E}">
        <p14:creationId xmlns:p14="http://schemas.microsoft.com/office/powerpoint/2010/main" val="212902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7467600" cy="4873752"/>
          </a:xfrm>
        </p:spPr>
        <p:txBody>
          <a:bodyPr/>
          <a:lstStyle/>
          <a:p>
            <a:pPr lvl="0"/>
            <a:r>
              <a:rPr lang="en-US" dirty="0"/>
              <a:t>The ribosome molecules translate this code to a specific sequence of amino acids. The ribosome is a multi-subunit structure containing </a:t>
            </a:r>
            <a:r>
              <a:rPr lang="en-US" dirty="0" err="1"/>
              <a:t>rRNA</a:t>
            </a:r>
            <a:r>
              <a:rPr lang="en-US" dirty="0"/>
              <a:t> and proteins. It is the "factory" where amino acids are assembled into proteins. </a:t>
            </a:r>
            <a:r>
              <a:rPr lang="en-US" dirty="0" err="1"/>
              <a:t>tRNAs</a:t>
            </a:r>
            <a:r>
              <a:rPr lang="en-US" dirty="0"/>
              <a:t> are small noncoding RNA chains (75-90 nucleotides) that transport amino acids to the ribosome. </a:t>
            </a:r>
            <a:r>
              <a:rPr lang="en-US" dirty="0" err="1"/>
              <a:t>tRNAs</a:t>
            </a:r>
            <a:r>
              <a:rPr lang="en-US" dirty="0"/>
              <a:t> have a site for amino acid attachment, and a site called an anticodon. The anticodon is an RNA triplet complementary to the mRNA triplet that codes for their cargo amino </a:t>
            </a:r>
            <a:r>
              <a:rPr lang="en-US" dirty="0" smtClean="0"/>
              <a:t>acid</a:t>
            </a:r>
          </a:p>
          <a:p>
            <a:pPr lvl="0"/>
            <a:r>
              <a:rPr lang="en-US" dirty="0" smtClean="0"/>
              <a:t> </a:t>
            </a:r>
            <a:endParaRPr lang="en-US" dirty="0"/>
          </a:p>
          <a:p>
            <a:endParaRPr lang="en-US" dirty="0"/>
          </a:p>
        </p:txBody>
      </p:sp>
    </p:spTree>
    <p:extLst>
      <p:ext uri="{BB962C8B-B14F-4D97-AF65-F5344CB8AC3E}">
        <p14:creationId xmlns:p14="http://schemas.microsoft.com/office/powerpoint/2010/main" val="299798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a:t>
            </a:r>
            <a:r>
              <a:rPr lang="en-US" u="sng" dirty="0"/>
              <a:t>The process of translation is highly regulated in prokaryotic and eukaryotic organisms</a:t>
            </a:r>
            <a:r>
              <a:rPr lang="en-US" dirty="0"/>
              <a:t>. Regulation of translation can impact the global rate of protein synthesis which is closely coupled to the metabolic and proliferative state of a cell. </a:t>
            </a:r>
          </a:p>
          <a:p>
            <a:endParaRPr lang="en-US" dirty="0"/>
          </a:p>
        </p:txBody>
      </p:sp>
    </p:spTree>
    <p:extLst>
      <p:ext uri="{BB962C8B-B14F-4D97-AF65-F5344CB8AC3E}">
        <p14:creationId xmlns:p14="http://schemas.microsoft.com/office/powerpoint/2010/main" val="54634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921</TotalTime>
  <Words>700</Words>
  <Application>Microsoft Office PowerPoint</Application>
  <PresentationFormat>On-screen Show (4:3)</PresentationFormat>
  <Paragraphs>18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Translation Lecture 12 </vt:lpstr>
      <vt:lpstr>Translation </vt:lpstr>
      <vt:lpstr>Translation has three stages:</vt:lpstr>
      <vt:lpstr>PowerPoint Presentation</vt:lpstr>
      <vt:lpstr>PowerPoint Presentation</vt:lpstr>
      <vt:lpstr>Basic mechanism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427</cp:revision>
  <dcterms:created xsi:type="dcterms:W3CDTF">2006-08-16T00:00:00Z</dcterms:created>
  <dcterms:modified xsi:type="dcterms:W3CDTF">2018-11-17T09:49:58Z</dcterms:modified>
</cp:coreProperties>
</file>